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8" r:id="rId4"/>
    <p:sldId id="257" r:id="rId5"/>
  </p:sldIdLst>
  <p:sldSz cx="6858000" cy="9144000" type="screen4x3"/>
  <p:notesSz cx="9653588" cy="68770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4" d="100"/>
          <a:sy n="124" d="100"/>
        </p:scale>
        <p:origin x="-2328" y="141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E7A52-023F-43C4-8FF8-79B2D7CA36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3E47F4B-A6F0-4BAE-A15E-AC2BD061DC02}">
      <dgm:prSet custT="1"/>
      <dgm:spPr/>
      <dgm:t>
        <a:bodyPr/>
        <a:lstStyle/>
        <a:p>
          <a:pPr algn="l" rtl="0"/>
          <a:r>
            <a:rPr lang="es-ES" sz="1100" cap="none" dirty="0"/>
            <a:t>             </a:t>
          </a:r>
          <a:r>
            <a:rPr lang="es-ES" sz="1100" cap="none" dirty="0" smtClean="0"/>
            <a:t>    </a:t>
          </a:r>
          <a:r>
            <a:rPr lang="es-ES" sz="1900" b="1" i="0" cap="none" baseline="0" dirty="0" smtClean="0">
              <a:solidFill>
                <a:schemeClr val="tx1"/>
              </a:solidFill>
            </a:rPr>
            <a:t>PRODUCTOS</a:t>
          </a:r>
          <a:endParaRPr lang="es-ES" sz="1900" b="1" i="0" cap="none" baseline="0" dirty="0">
            <a:solidFill>
              <a:schemeClr val="tx1"/>
            </a:solidFill>
          </a:endParaRPr>
        </a:p>
      </dgm:t>
    </dgm:pt>
    <dgm:pt modelId="{491A39F5-468A-4562-81E1-EA617E753FE8}" type="parTrans" cxnId="{57E1071C-051A-4C88-8EE7-605DA27D307C}">
      <dgm:prSet/>
      <dgm:spPr/>
      <dgm:t>
        <a:bodyPr/>
        <a:lstStyle/>
        <a:p>
          <a:endParaRPr lang="es-ES"/>
        </a:p>
      </dgm:t>
    </dgm:pt>
    <dgm:pt modelId="{14214AD3-B4F4-4203-A553-802F2DED7D83}" type="sibTrans" cxnId="{57E1071C-051A-4C88-8EE7-605DA27D307C}">
      <dgm:prSet/>
      <dgm:spPr/>
      <dgm:t>
        <a:bodyPr/>
        <a:lstStyle/>
        <a:p>
          <a:endParaRPr lang="es-ES"/>
        </a:p>
      </dgm:t>
    </dgm:pt>
    <dgm:pt modelId="{B0ECB61A-739E-4E31-9D49-9CD3B922CE94}" type="pres">
      <dgm:prSet presAssocID="{DF2E7A52-023F-43C4-8FF8-79B2D7CA36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15D8E0-9918-4217-81F8-B348BA7FA0C0}" type="pres">
      <dgm:prSet presAssocID="{B3E47F4B-A6F0-4BAE-A15E-AC2BD061DC02}" presName="parentText" presStyleLbl="node1" presStyleIdx="0" presStyleCnt="1" custLinFactNeighborX="7353" custLinFactNeighborY="-7399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30BC170-2FDB-4DD5-AE50-B841523DDA5D}" type="presOf" srcId="{DF2E7A52-023F-43C4-8FF8-79B2D7CA36E7}" destId="{B0ECB61A-739E-4E31-9D49-9CD3B922CE94}" srcOrd="0" destOrd="0" presId="urn:microsoft.com/office/officeart/2005/8/layout/vList2"/>
    <dgm:cxn modelId="{57E1071C-051A-4C88-8EE7-605DA27D307C}" srcId="{DF2E7A52-023F-43C4-8FF8-79B2D7CA36E7}" destId="{B3E47F4B-A6F0-4BAE-A15E-AC2BD061DC02}" srcOrd="0" destOrd="0" parTransId="{491A39F5-468A-4562-81E1-EA617E753FE8}" sibTransId="{14214AD3-B4F4-4203-A553-802F2DED7D83}"/>
    <dgm:cxn modelId="{E45E5D6A-80AE-4C1A-A849-3CF4300B6195}" type="presOf" srcId="{B3E47F4B-A6F0-4BAE-A15E-AC2BD061DC02}" destId="{8C15D8E0-9918-4217-81F8-B348BA7FA0C0}" srcOrd="0" destOrd="0" presId="urn:microsoft.com/office/officeart/2005/8/layout/vList2"/>
    <dgm:cxn modelId="{871FBF3E-D54C-410B-B9F2-22DD7C3EC27B}" type="presParOf" srcId="{B0ECB61A-739E-4E31-9D49-9CD3B922CE94}" destId="{8C15D8E0-9918-4217-81F8-B348BA7FA0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15D8E0-9918-4217-81F8-B348BA7FA0C0}">
      <dsp:nvSpPr>
        <dsp:cNvPr id="0" name=""/>
        <dsp:cNvSpPr/>
      </dsp:nvSpPr>
      <dsp:spPr>
        <a:xfrm>
          <a:off x="0" y="0"/>
          <a:ext cx="2448272" cy="369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cap="none" dirty="0"/>
            <a:t>             </a:t>
          </a:r>
          <a:r>
            <a:rPr lang="es-ES" sz="1100" kern="1200" cap="none" dirty="0" smtClean="0"/>
            <a:t>    </a:t>
          </a:r>
          <a:r>
            <a:rPr lang="es-ES" sz="1900" b="1" i="0" kern="1200" cap="none" baseline="0" dirty="0" smtClean="0">
              <a:solidFill>
                <a:schemeClr val="tx1"/>
              </a:solidFill>
            </a:rPr>
            <a:t>PRODUCTOS</a:t>
          </a:r>
          <a:endParaRPr lang="es-ES" sz="1900" b="1" i="0" kern="1200" cap="none" baseline="0" dirty="0">
            <a:solidFill>
              <a:schemeClr val="tx1"/>
            </a:solidFill>
          </a:endParaRPr>
        </a:p>
      </dsp:txBody>
      <dsp:txXfrm>
        <a:off x="0" y="0"/>
        <a:ext cx="2448272" cy="369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98D2-4DF6-492D-8C4E-F20326C20052}" type="datetimeFigureOut">
              <a:rPr lang="es-ES" smtClean="0"/>
              <a:pPr/>
              <a:t>13/02/18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06FE-A327-400D-BB47-37CC63EBD8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7532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98D2-4DF6-492D-8C4E-F20326C20052}" type="datetimeFigureOut">
              <a:rPr lang="es-ES" smtClean="0"/>
              <a:pPr/>
              <a:t>13/02/18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06FE-A327-400D-BB47-37CC63EBD8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9283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98D2-4DF6-492D-8C4E-F20326C20052}" type="datetimeFigureOut">
              <a:rPr lang="es-ES" smtClean="0"/>
              <a:pPr/>
              <a:t>13/02/18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06FE-A327-400D-BB47-37CC63EBD8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4721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98D2-4DF6-492D-8C4E-F20326C20052}" type="datetimeFigureOut">
              <a:rPr lang="es-ES" smtClean="0"/>
              <a:pPr/>
              <a:t>13/02/18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06FE-A327-400D-BB47-37CC63EBD8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3492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98D2-4DF6-492D-8C4E-F20326C20052}" type="datetimeFigureOut">
              <a:rPr lang="es-ES" smtClean="0"/>
              <a:pPr/>
              <a:t>13/02/18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06FE-A327-400D-BB47-37CC63EBD8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5596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98D2-4DF6-492D-8C4E-F20326C20052}" type="datetimeFigureOut">
              <a:rPr lang="es-ES" smtClean="0"/>
              <a:pPr/>
              <a:t>13/02/18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06FE-A327-400D-BB47-37CC63EBD8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9994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98D2-4DF6-492D-8C4E-F20326C20052}" type="datetimeFigureOut">
              <a:rPr lang="es-ES" smtClean="0"/>
              <a:pPr/>
              <a:t>13/02/18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06FE-A327-400D-BB47-37CC63EBD8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8706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98D2-4DF6-492D-8C4E-F20326C20052}" type="datetimeFigureOut">
              <a:rPr lang="es-ES" smtClean="0"/>
              <a:pPr/>
              <a:t>13/02/18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06FE-A327-400D-BB47-37CC63EBD8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1196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98D2-4DF6-492D-8C4E-F20326C20052}" type="datetimeFigureOut">
              <a:rPr lang="es-ES" smtClean="0"/>
              <a:pPr/>
              <a:t>13/02/18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06FE-A327-400D-BB47-37CC63EBD8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3376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98D2-4DF6-492D-8C4E-F20326C20052}" type="datetimeFigureOut">
              <a:rPr lang="es-ES" smtClean="0"/>
              <a:pPr/>
              <a:t>13/02/18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06FE-A327-400D-BB47-37CC63EBD8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3746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98D2-4DF6-492D-8C4E-F20326C20052}" type="datetimeFigureOut">
              <a:rPr lang="es-ES" smtClean="0"/>
              <a:pPr/>
              <a:t>13/02/18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C06FE-A327-400D-BB47-37CC63EBD8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6914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artisticPhotocopy/>
                    </a14:imgEffect>
                    <a14:imgEffect>
                      <a14:colorTemperature colorTemp="4500"/>
                    </a14:imgEffect>
                    <a14:imgEffect>
                      <a14:saturation sat="30000"/>
                    </a14:imgEffect>
                  </a14:imgLayer>
                </a14:imgProps>
              </a:ext>
            </a:extLst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C98D2-4DF6-492D-8C4E-F20326C20052}" type="datetimeFigureOut">
              <a:rPr lang="es-ES" smtClean="0"/>
              <a:pPr/>
              <a:t>13/02/18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C06FE-A327-400D-BB47-37CC63EBD8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8444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plastiflock.com" TargetMode="External"/><Relationship Id="rId7" Type="http://schemas.openxmlformats.org/officeDocument/2006/relationships/hyperlink" Target="tel:+34%20938%2064%2053%206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tel:+34%20937%2050%2099%2030" TargetMode="External"/><Relationship Id="rId5" Type="http://schemas.microsoft.com/office/2007/relationships/hdphoto" Target="../media/hdphoto3.wdp"/><Relationship Id="rId9" Type="http://schemas.openxmlformats.org/officeDocument/2006/relationships/hyperlink" Target="http://www.plastiflo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colorTemperature colorTemp="4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590675"/>
            <a:ext cx="5962650" cy="596265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81025" y="7236296"/>
            <a:ext cx="5829300" cy="1224136"/>
          </a:xfrm>
        </p:spPr>
        <p:txBody>
          <a:bodyPr>
            <a:normAutofit/>
          </a:bodyPr>
          <a:lstStyle/>
          <a:p>
            <a:r>
              <a:rPr lang="es-ES" dirty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03D4A8"/>
                    </a:gs>
                    <a:gs pos="17000">
                      <a:srgbClr val="21D6E0"/>
                    </a:gs>
                    <a:gs pos="66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Soluciones Adhesivas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974" y="8250807"/>
            <a:ext cx="20568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51520"/>
            <a:ext cx="5962650" cy="1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5077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1856309"/>
              </p:ext>
            </p:extLst>
          </p:nvPr>
        </p:nvGraphicFramePr>
        <p:xfrm>
          <a:off x="1196752" y="395536"/>
          <a:ext cx="4572000" cy="4320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s-ES" sz="1900" baseline="0" dirty="0" smtClean="0">
                          <a:solidFill>
                            <a:schemeClr val="tx1"/>
                          </a:solidFill>
                        </a:rPr>
                        <a:t>NUESTRAS</a:t>
                      </a:r>
                      <a:r>
                        <a:rPr lang="es-ES" sz="1900" dirty="0" smtClean="0"/>
                        <a:t> </a:t>
                      </a:r>
                      <a:r>
                        <a:rPr lang="es-ES" sz="1900" baseline="0" dirty="0" smtClean="0">
                          <a:solidFill>
                            <a:schemeClr val="tx1"/>
                          </a:solidFill>
                        </a:rPr>
                        <a:t>CINTAS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4316371"/>
              </p:ext>
            </p:extLst>
          </p:nvPr>
        </p:nvGraphicFramePr>
        <p:xfrm>
          <a:off x="692696" y="1111512"/>
          <a:ext cx="2592288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2331412">
                <a:tc>
                  <a:txBody>
                    <a:bodyPr/>
                    <a:lstStyle/>
                    <a:p>
                      <a:r>
                        <a:rPr lang="es-ES" sz="1900" u="sng" dirty="0" smtClean="0">
                          <a:solidFill>
                            <a:schemeClr val="tx1"/>
                          </a:solidFill>
                        </a:rPr>
                        <a:t>PROTECTOR PAPEL </a:t>
                      </a:r>
                    </a:p>
                    <a:p>
                      <a:r>
                        <a:rPr lang="es-ES" sz="1900" dirty="0" smtClean="0">
                          <a:solidFill>
                            <a:schemeClr val="tx1"/>
                          </a:solidFill>
                        </a:rPr>
                        <a:t>TRANSFER </a:t>
                      </a:r>
                    </a:p>
                    <a:p>
                      <a:r>
                        <a:rPr lang="es-ES" sz="1900" dirty="0" smtClean="0">
                          <a:solidFill>
                            <a:schemeClr val="tx1"/>
                          </a:solidFill>
                        </a:rPr>
                        <a:t>TRANSFER</a:t>
                      </a:r>
                      <a:r>
                        <a:rPr lang="es-ES" sz="1900" baseline="0" dirty="0" smtClean="0">
                          <a:solidFill>
                            <a:schemeClr val="tx1"/>
                          </a:solidFill>
                        </a:rPr>
                        <a:t> MALLA </a:t>
                      </a:r>
                    </a:p>
                    <a:p>
                      <a:endParaRPr lang="es-ES" sz="1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1900" u="sng" baseline="0" dirty="0" smtClean="0">
                          <a:solidFill>
                            <a:schemeClr val="tx1"/>
                          </a:solidFill>
                        </a:rPr>
                        <a:t>PROTECTOR</a:t>
                      </a:r>
                      <a:r>
                        <a:rPr lang="es-ES" sz="19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900" u="sng" baseline="0" dirty="0" smtClean="0">
                          <a:solidFill>
                            <a:schemeClr val="tx1"/>
                          </a:solidFill>
                        </a:rPr>
                        <a:t>FILM</a:t>
                      </a:r>
                    </a:p>
                    <a:p>
                      <a:r>
                        <a:rPr lang="es-ES" sz="1900" baseline="0" dirty="0" smtClean="0">
                          <a:solidFill>
                            <a:schemeClr val="tx1"/>
                          </a:solidFill>
                        </a:rPr>
                        <a:t>TRANSFER </a:t>
                      </a:r>
                    </a:p>
                    <a:p>
                      <a:r>
                        <a:rPr lang="es-ES" sz="1900" baseline="0" dirty="0" smtClean="0">
                          <a:solidFill>
                            <a:schemeClr val="tx1"/>
                          </a:solidFill>
                        </a:rPr>
                        <a:t>TRANSFER MALLA</a:t>
                      </a:r>
                    </a:p>
                    <a:p>
                      <a:endParaRPr lang="es-ES" sz="19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36547154"/>
              </p:ext>
            </p:extLst>
          </p:nvPr>
        </p:nvGraphicFramePr>
        <p:xfrm>
          <a:off x="3429001" y="3851920"/>
          <a:ext cx="309634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</a:tblGrid>
              <a:tr h="1798320">
                <a:tc>
                  <a:txBody>
                    <a:bodyPr/>
                    <a:lstStyle/>
                    <a:p>
                      <a:r>
                        <a:rPr lang="es-ES" sz="1900" u="sng" dirty="0" smtClean="0">
                          <a:solidFill>
                            <a:schemeClr val="tx1"/>
                          </a:solidFill>
                        </a:rPr>
                        <a:t>DOBLE</a:t>
                      </a:r>
                      <a:r>
                        <a:rPr lang="es-ES" sz="1900" u="sng" baseline="0" dirty="0" smtClean="0">
                          <a:solidFill>
                            <a:schemeClr val="tx1"/>
                          </a:solidFill>
                        </a:rPr>
                        <a:t> S CARAS</a:t>
                      </a:r>
                    </a:p>
                    <a:p>
                      <a:endParaRPr lang="es-ES" sz="190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1900" baseline="0" dirty="0" smtClean="0">
                          <a:solidFill>
                            <a:schemeClr val="tx1"/>
                          </a:solidFill>
                        </a:rPr>
                        <a:t>DOBLE CARA TISSUE</a:t>
                      </a:r>
                    </a:p>
                    <a:p>
                      <a:r>
                        <a:rPr lang="es-ES" sz="1900" baseline="0" dirty="0" smtClean="0">
                          <a:solidFill>
                            <a:schemeClr val="tx1"/>
                          </a:solidFill>
                        </a:rPr>
                        <a:t>DOBLE CARA POLIESTER</a:t>
                      </a:r>
                    </a:p>
                    <a:p>
                      <a:r>
                        <a:rPr lang="es-ES" sz="1900" baseline="0" dirty="0" smtClean="0">
                          <a:solidFill>
                            <a:schemeClr val="tx1"/>
                          </a:solidFill>
                        </a:rPr>
                        <a:t>DOBLE CARA REMOVIBLES</a:t>
                      </a:r>
                    </a:p>
                    <a:p>
                      <a:endParaRPr lang="es-ES" sz="19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C:\Documents and Settings\Usuari\Escritorio\celo-fiso-doble-cara-pega-dos-caras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3563889"/>
            <a:ext cx="2019300" cy="2266951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57955833"/>
              </p:ext>
            </p:extLst>
          </p:nvPr>
        </p:nvGraphicFramePr>
        <p:xfrm>
          <a:off x="620688" y="5830840"/>
          <a:ext cx="266429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</a:tblGrid>
              <a:tr h="1513840">
                <a:tc>
                  <a:txBody>
                    <a:bodyPr/>
                    <a:lstStyle/>
                    <a:p>
                      <a:r>
                        <a:rPr lang="es-ES" sz="1900" u="sng" dirty="0" smtClean="0">
                          <a:solidFill>
                            <a:schemeClr val="tx1"/>
                          </a:solidFill>
                        </a:rPr>
                        <a:t>CINTAS 1 CARA</a:t>
                      </a:r>
                    </a:p>
                    <a:p>
                      <a:endParaRPr lang="es-ES" sz="19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1900" u="none" dirty="0" smtClean="0">
                          <a:solidFill>
                            <a:schemeClr val="tx1"/>
                          </a:solidFill>
                        </a:rPr>
                        <a:t>CINTA</a:t>
                      </a:r>
                      <a:r>
                        <a:rPr lang="es-ES" sz="1900" u="none" baseline="0" dirty="0" smtClean="0">
                          <a:solidFill>
                            <a:schemeClr val="tx1"/>
                          </a:solidFill>
                        </a:rPr>
                        <a:t> PAPEL </a:t>
                      </a:r>
                    </a:p>
                    <a:p>
                      <a:r>
                        <a:rPr lang="es-ES" sz="1900" u="none" baseline="0" dirty="0" smtClean="0">
                          <a:solidFill>
                            <a:schemeClr val="tx1"/>
                          </a:solidFill>
                        </a:rPr>
                        <a:t>CINTA FLISELINA</a:t>
                      </a:r>
                    </a:p>
                    <a:p>
                      <a:r>
                        <a:rPr lang="es-ES" sz="1900" u="none" baseline="0" dirty="0" smtClean="0">
                          <a:solidFill>
                            <a:schemeClr val="tx1"/>
                          </a:solidFill>
                        </a:rPr>
                        <a:t>ADHESIVADOS DE TEJIDOS</a:t>
                      </a:r>
                      <a:endParaRPr lang="es-ES" sz="19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 descr="C:\Documents and Settings\Usuari\Escritorio\CINTA-DOBLE-CARA-1-300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247" y="5916149"/>
            <a:ext cx="2027312" cy="1584176"/>
          </a:xfrm>
          <a:prstGeom prst="rect">
            <a:avLst/>
          </a:prstGeom>
          <a:noFill/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4763233"/>
              </p:ext>
            </p:extLst>
          </p:nvPr>
        </p:nvGraphicFramePr>
        <p:xfrm>
          <a:off x="620688" y="7668343"/>
          <a:ext cx="5760640" cy="1368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/>
              </a:tblGrid>
              <a:tr h="1368153">
                <a:tc>
                  <a:txBody>
                    <a:bodyPr/>
                    <a:lstStyle/>
                    <a:p>
                      <a:r>
                        <a:rPr lang="es-ES" sz="19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es-ES" sz="1900" baseline="0" dirty="0" smtClean="0">
                          <a:solidFill>
                            <a:schemeClr val="tx1"/>
                          </a:solidFill>
                        </a:rPr>
                        <a:t> ser fabricantes y formuladores podemos adaptarnos a las necesidades de los clientes tanto en los gramajes, soportes, protectores y diseño de formulaciones especiales adaptadas a las necesidades.</a:t>
                      </a:r>
                      <a:endParaRPr lang="es-E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Resultado de imagen de fotos  cintas adhesiv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96" y="1191737"/>
            <a:ext cx="1128713" cy="2336800"/>
          </a:xfrm>
          <a:prstGeom prst="rect">
            <a:avLst/>
          </a:prstGeom>
          <a:effectLst>
            <a:innerShdw blurRad="63500" dist="50800" dir="16200000">
              <a:schemeClr val="bg1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="" xmlns:p14="http://schemas.microsoft.com/office/powerpoint/2010/main" val="3956184296"/>
              </p:ext>
            </p:extLst>
          </p:nvPr>
        </p:nvGraphicFramePr>
        <p:xfrm>
          <a:off x="1988840" y="611560"/>
          <a:ext cx="244827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3815484"/>
              </p:ext>
            </p:extLst>
          </p:nvPr>
        </p:nvGraphicFramePr>
        <p:xfrm>
          <a:off x="260648" y="1835696"/>
          <a:ext cx="6254453" cy="6231168"/>
        </p:xfrm>
        <a:graphic>
          <a:graphicData uri="http://schemas.openxmlformats.org/drawingml/2006/table">
            <a:tbl>
              <a:tblPr/>
              <a:tblGrid>
                <a:gridCol w="557800"/>
                <a:gridCol w="588489"/>
                <a:gridCol w="475547"/>
                <a:gridCol w="515176"/>
                <a:gridCol w="398270"/>
                <a:gridCol w="388363"/>
                <a:gridCol w="396289"/>
                <a:gridCol w="324957"/>
                <a:gridCol w="2609562"/>
              </a:tblGrid>
              <a:tr h="12495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FLOCK PRODUCTS &amp; ADHESIVE TAPES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951">
                <a:tc>
                  <a:txBody>
                    <a:bodyPr/>
                    <a:lstStyle/>
                    <a:p>
                      <a:pPr algn="l" fontAlgn="b"/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901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sng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</a:t>
                      </a: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7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REF.</a:t>
                      </a:r>
                    </a:p>
                  </a:txBody>
                  <a:tcPr marL="5950" marR="5950" marT="595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Adhesivo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Espesor (mm)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Resistencia temperatura ºC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Peel 180º   FTM 1 N/25 mm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Peel 90 º FTM 2 N/25 mm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Loop tack FTM 9 N/25 mm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Shear FTM 8 h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APLICACIONES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75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L070</a:t>
                      </a:r>
                    </a:p>
                  </a:txBody>
                  <a:tcPr marL="5950" marR="5950" marT="5950" marB="0" anchor="ctr">
                    <a:lnL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Acrílico Modificado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0,07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-20/+100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25,0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14,8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21,7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6,0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producto es adecuado para todo tipo de materiales tales como espumas plásticas, cauchos, fieltros, tejidos, non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woven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film y cartón. Con elevado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tack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 buena resistencia a la luz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L060</a:t>
                      </a:r>
                    </a:p>
                  </a:txBody>
                  <a:tcPr marL="5950" marR="5950" marT="5950" marB="0" anchor="ctr">
                    <a:lnL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0,06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23,0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11,0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13,0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5,0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producto es adecuado para todo tipo de materiales tales como espumas plásticas, cauchos, fieltros, tejidos, non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woven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film y cartón. Con elevado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tack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 buena resistencia a la luz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L050</a:t>
                      </a:r>
                    </a:p>
                  </a:txBody>
                  <a:tcPr marL="5950" marR="5950" marT="5950" marB="0" anchor="ctr">
                    <a:lnL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0,05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19,0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10,0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10,0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5,0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producto es adecuado para todo tipo de materiales tales como espumas plásticas, cauchos, fieltros, tejidos, non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woven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film y cartón. Con elevado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tack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 buena resistencia a la luz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51">
                <a:tc>
                  <a:txBody>
                    <a:bodyPr/>
                    <a:lstStyle/>
                    <a:p>
                      <a:pPr algn="ctr" fontAlgn="ctr"/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1" i="0" u="none" strike="noStrike">
                        <a:solidFill>
                          <a:srgbClr val="215967"/>
                        </a:solidFill>
                        <a:effectLst/>
                        <a:latin typeface="Arial Narrow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1" i="0" u="none" strike="noStrike">
                        <a:solidFill>
                          <a:srgbClr val="215967"/>
                        </a:solidFill>
                        <a:effectLst/>
                        <a:latin typeface="Arial Narrow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E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470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700" b="1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</a:t>
                      </a:r>
                      <a:r>
                        <a:rPr lang="es-E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700" b="1" i="0" u="sng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MALLA</a:t>
                      </a: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1" i="0" u="none" strike="noStrike">
                        <a:solidFill>
                          <a:srgbClr val="215967"/>
                        </a:solidFill>
                        <a:effectLst/>
                        <a:latin typeface="Arial Narrow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1" i="0" u="none" strike="noStrike">
                        <a:solidFill>
                          <a:srgbClr val="215967"/>
                        </a:solidFill>
                        <a:effectLst/>
                        <a:latin typeface="Arial Narrow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1" i="0" u="none" strike="noStrike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E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0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REF.</a:t>
                      </a:r>
                    </a:p>
                  </a:txBody>
                  <a:tcPr marL="5950" marR="5950" marT="5950" marB="0" anchor="ctr">
                    <a:lnL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Adhesivo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Espesor (mm)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Resistencia temperatura ºC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Peel 180º  ( FTM 1)  N/25 mm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Peel 90 º (FTM 2) N/25 mm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Loop tack (FTM 9) N/25 mm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Shear (FTM 8) h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APLICACIONES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9653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M090</a:t>
                      </a:r>
                    </a:p>
                  </a:txBody>
                  <a:tcPr marL="5950" marR="5950" marT="5950" marB="0" anchor="b">
                    <a:lnL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Acrílico Modificado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0,10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-20/+120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30,0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22,0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29,0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3,0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Recomendado para el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adhesivado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materiales donde se requiere elevada resistencia a la elongación longitudinal y transversal, como espumas de poliuretano, PVC, no tejido,  tejido o materiales espumados</a:t>
                      </a:r>
                    </a:p>
                  </a:txBody>
                  <a:tcPr marL="5950" marR="5950" marT="5950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03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M070</a:t>
                      </a:r>
                    </a:p>
                  </a:txBody>
                  <a:tcPr marL="5950" marR="5950" marT="5950" marB="0" anchor="b">
                    <a:lnL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0,08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25,0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11,0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26,0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1,0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Recomendado para el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adhesivado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materiales donde se requiere elevada resistencia a la elongación longitudinal y transversal, como espumas de poliuretano, PVC, no tejido,  tejido o materiales espumados</a:t>
                      </a:r>
                    </a:p>
                  </a:txBody>
                  <a:tcPr marL="5950" marR="5950" marT="5950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51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50" marR="5950" marT="5950" marB="0" anchor="b">
                    <a:lnL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50" marR="5950" marT="5950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0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700" b="1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DOBLE</a:t>
                      </a:r>
                      <a:r>
                        <a:rPr lang="es-E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700" b="1" i="0" u="sng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</a:t>
                      </a:r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700" b="1" i="0" u="sng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TISSUE</a:t>
                      </a:r>
                    </a:p>
                  </a:txBody>
                  <a:tcPr marL="5950" marR="5950" marT="5950" marB="0" anchor="b">
                    <a:lnL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50" marR="5950" marT="5950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0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REF.</a:t>
                      </a:r>
                    </a:p>
                  </a:txBody>
                  <a:tcPr marL="5950" marR="5950" marT="5950" marB="0" anchor="ctr">
                    <a:lnL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Adhesivo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Espesor (mm)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Resistencia temperatura ºC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Peel 180º  ( FTM 1)  N/25 mm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Peel 90 º (FTM 2) N/25 mm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Loop tack (FTM 9) N/25 mm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Shear (FTM 8) h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APLICACIONES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725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D100</a:t>
                      </a:r>
                    </a:p>
                  </a:txBody>
                  <a:tcPr marL="5950" marR="5950" marT="5950" marB="0" anchor="ctr">
                    <a:lnL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Acrílico Modificado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0,12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 smtClean="0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-</a:t>
                      </a:r>
                      <a:r>
                        <a:rPr lang="es-ES" sz="700" b="1" i="0" u="none" strike="noStrike" dirty="0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20/+120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37,0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21,0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26,0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9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Producto recomendado para aplicaciones en soportes muy porosos o materiales que necesiten ser troquelados con </a:t>
                      </a: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alta </a:t>
                      </a:r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precisión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5950" marR="5950" marT="5950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51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D101</a:t>
                      </a:r>
                    </a:p>
                  </a:txBody>
                  <a:tcPr marL="5950" marR="5950" marT="5950" marB="0" anchor="b">
                    <a:lnL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AM/Rem.</a:t>
                      </a:r>
                    </a:p>
                  </a:txBody>
                  <a:tcPr marL="5950" marR="5950" marT="5950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0,12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smtClean="0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 -20/+120</a:t>
                      </a:r>
                      <a:r>
                        <a:rPr lang="es-ES" sz="700" b="1" i="0" u="none" strike="noStrike" dirty="0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29 / 2,5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20 / 1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5 / 10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Producto removible, alta cohesión y muy buena resistencia al agua.</a:t>
                      </a:r>
                    </a:p>
                  </a:txBody>
                  <a:tcPr marL="5950" marR="5950" marT="5950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51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50" marR="5950" marT="5950" marB="0" anchor="b">
                    <a:lnL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50" marR="5950" marT="5950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0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700" b="1" i="0" u="sng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DOBLE</a:t>
                      </a:r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700" b="1" i="0" u="sng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</a:t>
                      </a:r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700" b="1" i="0" u="sng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POLIESTER</a:t>
                      </a:r>
                    </a:p>
                  </a:txBody>
                  <a:tcPr marL="5950" marR="5950" marT="5950" marB="0" anchor="b">
                    <a:lnL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950" marR="5950" marT="5950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0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REF.</a:t>
                      </a:r>
                    </a:p>
                  </a:txBody>
                  <a:tcPr marL="5950" marR="5950" marT="5950" marB="0" anchor="ctr">
                    <a:lnL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Adhesivo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Espesor (mm)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Resistencia temperatura ºC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Peel 180º  ( FTM 1)  N/25 mm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Peel 90 º (FTM 2) N/25 mm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Loop tack (FTM 9) N/25 mm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Shear (FTM 8) h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APLICACIONES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80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D250</a:t>
                      </a:r>
                    </a:p>
                  </a:txBody>
                  <a:tcPr marL="5950" marR="5950" marT="5950" marB="0" anchor="ctr">
                    <a:lnL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Acrílico Modificado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0,17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1" i="0" u="none" strike="noStrike" dirty="0" smtClean="0">
                        <a:solidFill>
                          <a:srgbClr val="215967"/>
                        </a:solidFill>
                        <a:effectLst/>
                        <a:latin typeface="Arial Narrow"/>
                      </a:endParaRPr>
                    </a:p>
                    <a:p>
                      <a:pPr algn="ctr" fontAlgn="ctr"/>
                      <a:r>
                        <a:rPr lang="es-ES" sz="700" b="1" i="0" u="none" strike="noStrike" dirty="0" smtClean="0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-</a:t>
                      </a:r>
                      <a:r>
                        <a:rPr lang="es-ES" sz="700" b="1" i="0" u="none" strike="noStrike" dirty="0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20/+120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30,0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28,0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7,0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Alta adhesión, elevada cohesión y buen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tack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Para aplicaciones donde se necesita elevada resistencia a la luz.</a:t>
                      </a:r>
                    </a:p>
                  </a:txBody>
                  <a:tcPr marL="5950" marR="5950" marT="5950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51">
                <a:tc>
                  <a:txBody>
                    <a:bodyPr/>
                    <a:lstStyle/>
                    <a:p>
                      <a:pPr algn="ctr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01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D201</a:t>
                      </a:r>
                    </a:p>
                  </a:txBody>
                  <a:tcPr marL="5950" marR="5950" marT="5950" marB="0" anchor="b">
                    <a:lnL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AM/Rem.</a:t>
                      </a:r>
                    </a:p>
                  </a:txBody>
                  <a:tcPr marL="5950" marR="5950" marT="5950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0,08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baseline="0" dirty="0" smtClean="0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es-ES" sz="700" b="1" i="0" u="none" strike="noStrike" dirty="0" smtClean="0">
                          <a:solidFill>
                            <a:srgbClr val="215967"/>
                          </a:solidFill>
                          <a:effectLst/>
                          <a:latin typeface="Arial Narrow"/>
                        </a:rPr>
                        <a:t>-20/+120</a:t>
                      </a:r>
                      <a:endParaRPr lang="es-ES" sz="700" b="1" i="0" u="none" strike="noStrike" dirty="0">
                        <a:solidFill>
                          <a:srgbClr val="215967"/>
                        </a:solidFill>
                        <a:effectLst/>
                        <a:latin typeface="Arial Narrow"/>
                      </a:endParaRP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28 / 1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26 / 0,5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6 / 1</a:t>
                      </a:r>
                    </a:p>
                  </a:txBody>
                  <a:tcPr marL="5950" marR="5950" marT="5950" marB="0" anchor="ctr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Producto removible, alta cohesión y muy buena resistencia al agua.</a:t>
                      </a:r>
                    </a:p>
                  </a:txBody>
                  <a:tcPr marL="5950" marR="5950" marT="5950" marB="0" anchor="b">
                    <a:lnL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01">
                <a:tc>
                  <a:txBody>
                    <a:bodyPr/>
                    <a:lstStyle/>
                    <a:p>
                      <a:pPr algn="ctr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50" marR="5950" marT="59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DE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647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2 CuadroTexto"/>
          <p:cNvSpPr txBox="1"/>
          <p:nvPr/>
        </p:nvSpPr>
        <p:spPr>
          <a:xfrm>
            <a:off x="1700808" y="827584"/>
            <a:ext cx="4320480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Nuestra misión principal es ofrecer a nuestros clientes una calidad que se sientan seguros y tranquilos al confiar en nuestra compañía.</a:t>
            </a:r>
          </a:p>
        </p:txBody>
      </p:sp>
      <p:sp useBgFill="1">
        <p:nvSpPr>
          <p:cNvPr id="7" name="6 CuadroTexto"/>
          <p:cNvSpPr txBox="1"/>
          <p:nvPr/>
        </p:nvSpPr>
        <p:spPr>
          <a:xfrm>
            <a:off x="548680" y="2051720"/>
            <a:ext cx="5112568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Ofrecer una buena calidad y un precio competitivo no nos sirve como únicos argumentos, sino que queremos estar cerca de nuestros clientes para ofrecerles soluciones a sus necesidades en cintas adhesivas.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20688" y="2987824"/>
            <a:ext cx="32528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EXPERIENCIA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204864" y="3563888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Aunque seamos una empresa nueva en el sector de las cintas adhesivas nuestro personal tiene una larga trayectoria tanto a nivel técnico como de productividad, también contamos con un </a:t>
            </a:r>
            <a:r>
              <a:rPr lang="es-ES" sz="1600" dirty="0" smtClean="0"/>
              <a:t>departamento químico </a:t>
            </a:r>
            <a:r>
              <a:rPr lang="es-ES" sz="1600" dirty="0"/>
              <a:t>especializado en adhesivos que nos permite adaptarnos a las necesidades del mercado.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76672" y="5580112"/>
            <a:ext cx="5495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Disponemos dos líneas de producción preparadas para el desarrollo de las cintas adhesivas acrílicas base agua, así como un laboratorio para el control de nuestros productos.</a:t>
            </a:r>
            <a:endParaRPr lang="es-ES" sz="1600" dirty="0"/>
          </a:p>
        </p:txBody>
      </p:sp>
      <p:sp>
        <p:nvSpPr>
          <p:cNvPr id="6" name="5 Rectángulo"/>
          <p:cNvSpPr/>
          <p:nvPr/>
        </p:nvSpPr>
        <p:spPr>
          <a:xfrm>
            <a:off x="3861048" y="1475656"/>
            <a:ext cx="23514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SERVICIO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96385" y="231653"/>
            <a:ext cx="22537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CALIDAD</a:t>
            </a:r>
          </a:p>
        </p:txBody>
      </p:sp>
      <p:sp>
        <p:nvSpPr>
          <p:cNvPr id="9" name="7 Rectángulo">
            <a:extLst>
              <a:ext uri="{FF2B5EF4-FFF2-40B4-BE49-F238E27FC236}">
                <a16:creationId xmlns="" xmlns:a16="http://schemas.microsoft.com/office/drawing/2014/main" id="{D78BD494-D478-4EEB-9681-4C05EEFCAB45}"/>
              </a:ext>
            </a:extLst>
          </p:cNvPr>
          <p:cNvSpPr/>
          <p:nvPr/>
        </p:nvSpPr>
        <p:spPr>
          <a:xfrm>
            <a:off x="2924944" y="5004048"/>
            <a:ext cx="32915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innovación</a:t>
            </a:r>
          </a:p>
        </p:txBody>
      </p:sp>
      <p:pic>
        <p:nvPicPr>
          <p:cNvPr id="12" name="11 Imagen" descr="INNOVAFLOCK FINAL (2)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4875"/>
                    </a14:imgEffect>
                    <a14:imgEffect>
                      <a14:saturation sat="3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6912" y="6444208"/>
            <a:ext cx="1944216" cy="915100"/>
          </a:xfrm>
          <a:prstGeom prst="rect">
            <a:avLst/>
          </a:prstGeom>
          <a:noFill/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</p:pic>
      <p:sp>
        <p:nvSpPr>
          <p:cNvPr id="15" name="14 CuadroTexto"/>
          <p:cNvSpPr txBox="1"/>
          <p:nvPr/>
        </p:nvSpPr>
        <p:spPr>
          <a:xfrm>
            <a:off x="2636912" y="7452320"/>
            <a:ext cx="1944215" cy="138499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 </a:t>
            </a:r>
            <a:r>
              <a:rPr lang="es-ES" sz="1200" dirty="0"/>
              <a:t>/ </a:t>
            </a:r>
            <a:r>
              <a:rPr lang="es-ES" sz="1200" dirty="0" err="1" smtClean="0"/>
              <a:t>Templer</a:t>
            </a:r>
            <a:r>
              <a:rPr lang="es-ES" sz="1200" dirty="0" smtClean="0"/>
              <a:t> </a:t>
            </a:r>
            <a:r>
              <a:rPr lang="es-ES" sz="1200" dirty="0"/>
              <a:t>Guido, 45 bis</a:t>
            </a:r>
          </a:p>
          <a:p>
            <a:r>
              <a:rPr lang="es-ES" sz="1200" dirty="0"/>
              <a:t>08184 </a:t>
            </a:r>
            <a:r>
              <a:rPr lang="es-ES" sz="1200" dirty="0" err="1"/>
              <a:t>Palau</a:t>
            </a:r>
            <a:r>
              <a:rPr lang="es-ES" sz="1200" dirty="0"/>
              <a:t> de </a:t>
            </a:r>
            <a:r>
              <a:rPr lang="es-ES" sz="1200" dirty="0" err="1"/>
              <a:t>Plegamans</a:t>
            </a:r>
            <a:endParaRPr lang="es-ES" sz="1200" dirty="0"/>
          </a:p>
          <a:p>
            <a:r>
              <a:rPr lang="es-ES" sz="1200" dirty="0"/>
              <a:t>Barcelona (</a:t>
            </a:r>
            <a:r>
              <a:rPr lang="es-ES" sz="1200" dirty="0" err="1"/>
              <a:t>Spain</a:t>
            </a:r>
            <a:r>
              <a:rPr lang="es-ES" sz="1200" dirty="0"/>
              <a:t>)</a:t>
            </a:r>
          </a:p>
          <a:p>
            <a:r>
              <a:rPr lang="es-ES" sz="1200" dirty="0" err="1"/>
              <a:t>Telf</a:t>
            </a:r>
            <a:r>
              <a:rPr lang="es-ES" sz="1200" dirty="0"/>
              <a:t>: </a:t>
            </a:r>
            <a:r>
              <a:rPr lang="es-ES" sz="1200" dirty="0">
                <a:hlinkClick r:id="rId6"/>
              </a:rPr>
              <a:t>+ 34 93 750 99 30</a:t>
            </a:r>
            <a:endParaRPr lang="es-ES" sz="1200" dirty="0"/>
          </a:p>
          <a:p>
            <a:r>
              <a:rPr lang="es-ES" sz="1200" dirty="0"/>
              <a:t>Fax: </a:t>
            </a:r>
            <a:r>
              <a:rPr lang="es-ES" sz="1200" dirty="0">
                <a:hlinkClick r:id="rId7"/>
              </a:rPr>
              <a:t>+ 34 93 864 53 69</a:t>
            </a:r>
            <a:endParaRPr lang="es-ES" sz="1200" dirty="0"/>
          </a:p>
          <a:p>
            <a:r>
              <a:rPr lang="es-ES" sz="1200" dirty="0"/>
              <a:t>Mail:  </a:t>
            </a:r>
            <a:r>
              <a:rPr lang="es-E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8"/>
              </a:rPr>
              <a:t>info@plastiflock.com</a:t>
            </a:r>
            <a:endParaRPr lang="es-E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E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9"/>
              </a:rPr>
              <a:t>www.plastiflock.com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637377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728</Words>
  <Application>Microsoft Office PowerPoint</Application>
  <PresentationFormat>Presentación en pantalla (4:3)</PresentationFormat>
  <Paragraphs>188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Soluciones Adhesivas 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Soluciones Adhesivas</dc:title>
  <dc:creator>Usuario de Windows</dc:creator>
  <cp:lastModifiedBy>Usuario</cp:lastModifiedBy>
  <cp:revision>63</cp:revision>
  <dcterms:created xsi:type="dcterms:W3CDTF">2017-09-08T09:26:54Z</dcterms:created>
  <dcterms:modified xsi:type="dcterms:W3CDTF">2018-02-13T14:59:57Z</dcterms:modified>
</cp:coreProperties>
</file>